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7" r:id="rId1"/>
  </p:sldMasterIdLst>
  <p:sldIdLst>
    <p:sldId id="256" r:id="rId2"/>
    <p:sldId id="257" r:id="rId3"/>
    <p:sldId id="258" r:id="rId4"/>
    <p:sldId id="259" r:id="rId5"/>
    <p:sldId id="27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2" r:id="rId16"/>
    <p:sldId id="274" r:id="rId17"/>
    <p:sldId id="275" r:id="rId18"/>
    <p:sldId id="276" r:id="rId19"/>
    <p:sldId id="273" r:id="rId20"/>
    <p:sldId id="268" r:id="rId21"/>
    <p:sldId id="270" r:id="rId22"/>
    <p:sldId id="271" r:id="rId23"/>
    <p:sldId id="27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9"/>
  </p:normalViewPr>
  <p:slideViewPr>
    <p:cSldViewPr snapToGrid="0">
      <p:cViewPr varScale="1">
        <p:scale>
          <a:sx n="105" d="100"/>
          <a:sy n="105" d="100"/>
        </p:scale>
        <p:origin x="8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23B51-8FAC-F34E-B7D5-80B973186114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4FE86-A563-9F48-A752-BBCD2E295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6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23B51-8FAC-F34E-B7D5-80B973186114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4FE86-A563-9F48-A752-BBCD2E295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65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23B51-8FAC-F34E-B7D5-80B973186114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4FE86-A563-9F48-A752-BBCD2E295495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974353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23B51-8FAC-F34E-B7D5-80B973186114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4FE86-A563-9F48-A752-BBCD2E295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237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23B51-8FAC-F34E-B7D5-80B973186114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4FE86-A563-9F48-A752-BBCD2E295495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438099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23B51-8FAC-F34E-B7D5-80B973186114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4FE86-A563-9F48-A752-BBCD2E295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406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23B51-8FAC-F34E-B7D5-80B973186114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4FE86-A563-9F48-A752-BBCD2E295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698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23B51-8FAC-F34E-B7D5-80B973186114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4FE86-A563-9F48-A752-BBCD2E295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586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23B51-8FAC-F34E-B7D5-80B973186114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4FE86-A563-9F48-A752-BBCD2E295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67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23B51-8FAC-F34E-B7D5-80B973186114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4FE86-A563-9F48-A752-BBCD2E295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760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23B51-8FAC-F34E-B7D5-80B973186114}" type="datetimeFigureOut">
              <a:rPr lang="en-US" smtClean="0"/>
              <a:t>1/8/24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4FE86-A563-9F48-A752-BBCD2E295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910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23B51-8FAC-F34E-B7D5-80B973186114}" type="datetimeFigureOut">
              <a:rPr lang="en-US" smtClean="0"/>
              <a:t>1/8/24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4FE86-A563-9F48-A752-BBCD2E295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855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23B51-8FAC-F34E-B7D5-80B973186114}" type="datetimeFigureOut">
              <a:rPr lang="en-US" smtClean="0"/>
              <a:t>1/8/24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4FE86-A563-9F48-A752-BBCD2E295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005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23B51-8FAC-F34E-B7D5-80B973186114}" type="datetimeFigureOut">
              <a:rPr lang="en-US" smtClean="0"/>
              <a:t>1/8/24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4FE86-A563-9F48-A752-BBCD2E295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045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23B51-8FAC-F34E-B7D5-80B973186114}" type="datetimeFigureOut">
              <a:rPr lang="en-US" smtClean="0"/>
              <a:t>1/8/24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4FE86-A563-9F48-A752-BBCD2E295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97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23B51-8FAC-F34E-B7D5-80B973186114}" type="datetimeFigureOut">
              <a:rPr lang="en-US" smtClean="0"/>
              <a:t>1/8/24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4FE86-A563-9F48-A752-BBCD2E295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13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23B51-8FAC-F34E-B7D5-80B973186114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FB4FE86-A563-9F48-A752-BBCD2E295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7446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  <p:sldLayoutId id="2147483879" r:id="rId12"/>
    <p:sldLayoutId id="2147483880" r:id="rId13"/>
    <p:sldLayoutId id="2147483881" r:id="rId14"/>
    <p:sldLayoutId id="2147483882" r:id="rId15"/>
    <p:sldLayoutId id="21474838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vectors/alphabet-deaf-deaf-alphabet-hand-1298307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rofile/Victoria-Akano/publication/330201267_CONVERSION_OF_SIGN_LANGUAGE_TO_TEXT_AND_SPEECH_USING_MACHINE_LEARNING_TECHNIQUES/links/5dd3f9e6458515cd48abce9a/CONVERSION-OF-SIGN-LANGUAGE-TO-TEXT-AND-SPEECH-USING-MACHINE-LEARNING-TECHNIQUES.pdf" TargetMode="External"/><Relationship Id="rId2" Type="http://schemas.openxmlformats.org/officeDocument/2006/relationships/hyperlink" Target="https://ieeexplore.ieee.org/document/7800427/figures#figur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1wqtxts1xzle7.cloudfront.net/66271552/sign_language_to_text_and_speech_translation_IJERTCONV8IS15042-libre.pdf?1618481196=&amp;response-content-disposition=inline%3B+filename%3DIJERT_Sign_Language_to_Text_and_Speech_T.pdf&amp;Expires=1704690790&amp;Signature=McN3lsKHEA7RRKkCaBaAFTPGtDES~q1Ck0ul3FODxb4X9exzW3kKsaZ1UaGkdqL8Tyn9U2eLzx6bhJvewU9tvVRKMy6facdIQM1gdVLFmXVb~4yt2MDJwuFoqKOzUqfO48aeHdaZ~u59WTecSXPki-pIibyH33XpY3kUQ~Rh-baOEIFEHD8kLX2PLbwr9fzFKpGYvhz01DOXXWhC1So0TmnYeKhW3pc4Hpn8sKLeb-VzNBWPk-SRVUXVWHt6DtGNn0Md5DPx7a3~cyO7-c1cIbxwpAN52eGxXR0doW7vHxzujJ1fkwe8PdwOtg1a8UwDFwlG4-zly5sI0LLyjn5WjA__&amp;Key-Pair-Id=APKAJLOHF5GGSLRBV4ZA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vectors/neural-network-thought-mind-mental-3816319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92590-348A-FD07-4294-B07EA91354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557868"/>
            <a:ext cx="7766936" cy="1646302"/>
          </a:xfrm>
        </p:spPr>
        <p:txBody>
          <a:bodyPr/>
          <a:lstStyle/>
          <a:p>
            <a:r>
              <a:rPr lang="en-US" dirty="0"/>
              <a:t>Final Year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ACFE2F-BB30-441F-8B8D-53E0A4E222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963" y="4778712"/>
            <a:ext cx="2621280" cy="1603550"/>
          </a:xfrm>
        </p:spPr>
        <p:txBody>
          <a:bodyPr>
            <a:normAutofit/>
          </a:bodyPr>
          <a:lstStyle/>
          <a:p>
            <a:pPr marL="285750" indent="-285750" algn="l">
              <a:buFontTx/>
              <a:buChar char="-"/>
            </a:pPr>
            <a:r>
              <a:rPr lang="en-US" dirty="0" err="1"/>
              <a:t>Pawandeep</a:t>
            </a:r>
            <a:r>
              <a:rPr lang="en-US" dirty="0"/>
              <a:t> Singh</a:t>
            </a:r>
          </a:p>
          <a:p>
            <a:pPr marL="285750" indent="-285750" algn="l">
              <a:buFontTx/>
              <a:buChar char="-"/>
            </a:pPr>
            <a:r>
              <a:rPr lang="en-US" dirty="0" err="1"/>
              <a:t>Ayush</a:t>
            </a:r>
            <a:r>
              <a:rPr lang="en-US" dirty="0"/>
              <a:t> Pratap Singh</a:t>
            </a:r>
          </a:p>
          <a:p>
            <a:pPr marL="285750" indent="-285750" algn="l">
              <a:buFontTx/>
              <a:buChar char="-"/>
            </a:pPr>
            <a:r>
              <a:rPr lang="en-US" dirty="0" err="1"/>
              <a:t>Ansh</a:t>
            </a:r>
            <a:r>
              <a:rPr lang="en-US" dirty="0"/>
              <a:t> Kumar</a:t>
            </a:r>
          </a:p>
          <a:p>
            <a:pPr marL="285750" indent="-285750" algn="l">
              <a:buFontTx/>
              <a:buChar char="-"/>
            </a:pPr>
            <a:r>
              <a:rPr lang="en-US" dirty="0" err="1"/>
              <a:t>Shivanshu</a:t>
            </a:r>
            <a:r>
              <a:rPr lang="en-US" dirty="0"/>
              <a:t> Rawat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955BBF-C2AD-38C1-E6C6-043C5CDCCC84}"/>
              </a:ext>
            </a:extLst>
          </p:cNvPr>
          <p:cNvSpPr txBox="1">
            <a:spLocks/>
          </p:cNvSpPr>
          <p:nvPr/>
        </p:nvSpPr>
        <p:spPr>
          <a:xfrm>
            <a:off x="1507067" y="3132410"/>
            <a:ext cx="7766936" cy="1096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405C35-6EE2-599E-2473-A56B8958F445}"/>
              </a:ext>
            </a:extLst>
          </p:cNvPr>
          <p:cNvSpPr txBox="1"/>
          <p:nvPr/>
        </p:nvSpPr>
        <p:spPr>
          <a:xfrm>
            <a:off x="8179793" y="3162741"/>
            <a:ext cx="1094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 1</a:t>
            </a:r>
          </a:p>
        </p:txBody>
      </p:sp>
    </p:spTree>
    <p:extLst>
      <p:ext uri="{BB962C8B-B14F-4D97-AF65-F5344CB8AC3E}">
        <p14:creationId xmlns:p14="http://schemas.microsoft.com/office/powerpoint/2010/main" val="4189902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3FE3E-F465-FA48-20DE-D97BEA87A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F6B50-0FC5-4EBF-84A5-1FA233768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4489"/>
            <a:ext cx="8596668" cy="4426874"/>
          </a:xfrm>
        </p:spPr>
        <p:txBody>
          <a:bodyPr>
            <a:normAutofit/>
          </a:bodyPr>
          <a:lstStyle/>
          <a:p>
            <a:r>
              <a:rPr lang="en-US" dirty="0"/>
              <a:t>Config for data-collection</a:t>
            </a:r>
          </a:p>
          <a:p>
            <a:pPr lvl="1"/>
            <a:r>
              <a:rPr lang="en-US" dirty="0"/>
              <a:t>4 samples for each sign</a:t>
            </a:r>
          </a:p>
          <a:p>
            <a:pPr lvl="1"/>
            <a:r>
              <a:rPr lang="en-US" dirty="0"/>
              <a:t>Each sign have recorded for 1sec timeframe</a:t>
            </a:r>
          </a:p>
          <a:p>
            <a:endParaRPr lang="en-US" dirty="0"/>
          </a:p>
          <a:p>
            <a:r>
              <a:rPr lang="en-US" dirty="0"/>
              <a:t>Format shape: [</a:t>
            </a:r>
            <a:r>
              <a:rPr lang="en-US" dirty="0" err="1"/>
              <a:t>N_samples</a:t>
            </a:r>
            <a:r>
              <a:rPr lang="en-US" dirty="0"/>
              <a:t>, Frames, 84]</a:t>
            </a:r>
          </a:p>
          <a:p>
            <a:pPr lvl="1"/>
            <a:r>
              <a:rPr lang="en-US" dirty="0" err="1"/>
              <a:t>N_samples</a:t>
            </a:r>
            <a:r>
              <a:rPr lang="en-US" dirty="0"/>
              <a:t>: No of samples/ sign samples</a:t>
            </a:r>
          </a:p>
          <a:p>
            <a:pPr lvl="1"/>
            <a:r>
              <a:rPr lang="en-US" dirty="0"/>
              <a:t>Frames: frames/ images for each sign</a:t>
            </a:r>
          </a:p>
          <a:p>
            <a:pPr lvl="1"/>
            <a:r>
              <a:rPr lang="en-US" dirty="0"/>
              <a:t>Features (84): Feature of each frame = Hand </a:t>
            </a:r>
            <a:r>
              <a:rPr lang="en-US" dirty="0" err="1"/>
              <a:t>Keypoints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Data stored as NUMPY array.</a:t>
            </a:r>
          </a:p>
          <a:p>
            <a:r>
              <a:rPr lang="en-US" dirty="0"/>
              <a:t>Later Loaded for training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1F192C-0895-7E61-C363-AD30343A39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206"/>
          <a:stretch/>
        </p:blipFill>
        <p:spPr>
          <a:xfrm>
            <a:off x="6996112" y="1916112"/>
            <a:ext cx="3683586" cy="320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630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D979B-5B31-B60B-6D1A-8B9BC5386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24128"/>
          </a:xfrm>
        </p:spPr>
        <p:txBody>
          <a:bodyPr/>
          <a:lstStyle/>
          <a:p>
            <a:r>
              <a:rPr lang="en-US" b="1" dirty="0"/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1F6EB-DA4C-0100-8AC7-2AD96C2EC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87616"/>
            <a:ext cx="8596668" cy="3880773"/>
          </a:xfrm>
        </p:spPr>
        <p:txBody>
          <a:bodyPr/>
          <a:lstStyle/>
          <a:p>
            <a:r>
              <a:rPr lang="en-US" dirty="0"/>
              <a:t>Data loaded which was stored in data preprocessing part</a:t>
            </a:r>
          </a:p>
          <a:p>
            <a:r>
              <a:rPr lang="en-US" b="1" dirty="0"/>
              <a:t>LSTM</a:t>
            </a:r>
            <a:r>
              <a:rPr lang="en-US" dirty="0"/>
              <a:t> based Model compiled via </a:t>
            </a:r>
            <a:r>
              <a:rPr lang="en-US" b="1" dirty="0"/>
              <a:t>KERAS</a:t>
            </a:r>
            <a:r>
              <a:rPr lang="en-US" dirty="0"/>
              <a:t> </a:t>
            </a:r>
            <a:r>
              <a:rPr lang="en-US" dirty="0" err="1"/>
              <a:t>api</a:t>
            </a:r>
            <a:endParaRPr lang="en-US" dirty="0"/>
          </a:p>
          <a:p>
            <a:r>
              <a:rPr lang="en-US" dirty="0"/>
              <a:t>.train() function called on model</a:t>
            </a:r>
          </a:p>
          <a:p>
            <a:r>
              <a:rPr lang="en-US" dirty="0"/>
              <a:t>Last epoch model </a:t>
            </a:r>
            <a:r>
              <a:rPr lang="en-US" b="1" dirty="0"/>
              <a:t>saved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0AEF97-33D4-CB3E-5CF0-6E909FEC3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668" y="2978725"/>
            <a:ext cx="6173964" cy="27548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9D8A95-6B22-D571-FAE6-D52CA778B7DB}"/>
              </a:ext>
            </a:extLst>
          </p:cNvPr>
          <p:cNvSpPr txBox="1"/>
          <p:nvPr/>
        </p:nvSpPr>
        <p:spPr>
          <a:xfrm>
            <a:off x="5611987" y="5887473"/>
            <a:ext cx="2058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image: model summary</a:t>
            </a:r>
          </a:p>
        </p:txBody>
      </p:sp>
    </p:spTree>
    <p:extLst>
      <p:ext uri="{BB962C8B-B14F-4D97-AF65-F5344CB8AC3E}">
        <p14:creationId xmlns:p14="http://schemas.microsoft.com/office/powerpoint/2010/main" val="1819292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D979B-5B31-B60B-6D1A-8B9BC5386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1F6EB-DA4C-0100-8AC7-2AD96C2EC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31964"/>
            <a:ext cx="8596668" cy="4697411"/>
          </a:xfrm>
        </p:spPr>
        <p:txBody>
          <a:bodyPr>
            <a:normAutofit/>
          </a:bodyPr>
          <a:lstStyle/>
          <a:p>
            <a:r>
              <a:rPr lang="en-US" dirty="0"/>
              <a:t>Also called Prediction part</a:t>
            </a:r>
          </a:p>
          <a:p>
            <a:endParaRPr lang="en-US" dirty="0"/>
          </a:p>
          <a:p>
            <a:r>
              <a:rPr lang="en-US" dirty="0"/>
              <a:t>Model loaded saved previously</a:t>
            </a:r>
          </a:p>
          <a:p>
            <a:endParaRPr lang="en-US" dirty="0"/>
          </a:p>
          <a:p>
            <a:r>
              <a:rPr lang="en-US" dirty="0"/>
              <a:t>Video Capture starts</a:t>
            </a:r>
          </a:p>
          <a:p>
            <a:endParaRPr lang="en-US" dirty="0"/>
          </a:p>
          <a:p>
            <a:r>
              <a:rPr lang="en-US" dirty="0"/>
              <a:t>Frame Preprocessing done</a:t>
            </a:r>
          </a:p>
          <a:p>
            <a:endParaRPr lang="en-US" dirty="0"/>
          </a:p>
          <a:p>
            <a:r>
              <a:rPr lang="en-US" dirty="0"/>
              <a:t>Prediction called</a:t>
            </a:r>
          </a:p>
          <a:p>
            <a:endParaRPr lang="en-US" dirty="0"/>
          </a:p>
          <a:p>
            <a:r>
              <a:rPr lang="en-US" dirty="0"/>
              <a:t>Text to Speech module called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BFCE82-50AA-DD75-D3AF-B8293CBD5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195" y="1970024"/>
            <a:ext cx="5781908" cy="3393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9014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97141-2011-6586-6143-53B68552A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Performance (Prototype)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94673-6874-7626-C30A-F71F813B1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1"/>
            <a:ext cx="8100906" cy="4019295"/>
          </a:xfrm>
        </p:spPr>
        <p:txBody>
          <a:bodyPr>
            <a:normAutofit/>
          </a:bodyPr>
          <a:lstStyle/>
          <a:p>
            <a:r>
              <a:rPr lang="en-US" sz="2000" dirty="0"/>
              <a:t>Whole Model is compiled and Tested on following configs:</a:t>
            </a:r>
          </a:p>
          <a:p>
            <a:pPr lvl="1"/>
            <a:r>
              <a:rPr lang="en-US" sz="1800" dirty="0"/>
              <a:t>OS: Linux Mint, Ubuntu, Mac OS, Windows</a:t>
            </a:r>
          </a:p>
          <a:p>
            <a:pPr lvl="1"/>
            <a:r>
              <a:rPr lang="en-US" sz="1800" dirty="0"/>
              <a:t>RAM: 8GB </a:t>
            </a:r>
          </a:p>
          <a:p>
            <a:pPr lvl="1"/>
            <a:r>
              <a:rPr lang="en-US" sz="1800" dirty="0"/>
              <a:t>CPU: Intel Core i5, Apple M1</a:t>
            </a:r>
          </a:p>
          <a:p>
            <a:r>
              <a:rPr lang="en-US" sz="2000" dirty="0"/>
              <a:t>Performance</a:t>
            </a:r>
          </a:p>
          <a:p>
            <a:pPr lvl="1"/>
            <a:r>
              <a:rPr lang="en-US" sz="1800" dirty="0"/>
              <a:t>Running at: 17fps</a:t>
            </a:r>
          </a:p>
          <a:p>
            <a:pPr lvl="1"/>
            <a:r>
              <a:rPr lang="en-US" sz="1800" dirty="0"/>
              <a:t>Accuracy : 95%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C925C7-7CC2-4336-11A4-1E09FAEB3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744" y="3534610"/>
            <a:ext cx="5008372" cy="29150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883B40-5BC7-23D6-6F93-CA777BF69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6116" y="0"/>
            <a:ext cx="31658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58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C5E25-40AA-300B-27C9-62E54BE57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2768600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2</a:t>
            </a:r>
            <a:br>
              <a:rPr lang="en-US" dirty="0"/>
            </a:br>
            <a:r>
              <a:rPr lang="en-US" dirty="0"/>
              <a:t>(Smart CCTV)</a:t>
            </a:r>
          </a:p>
        </p:txBody>
      </p:sp>
    </p:spTree>
    <p:extLst>
      <p:ext uri="{BB962C8B-B14F-4D97-AF65-F5344CB8AC3E}">
        <p14:creationId xmlns:p14="http://schemas.microsoft.com/office/powerpoint/2010/main" val="3778296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81D9EF0-A1CC-3FD4-44E9-3BB7C139C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/>
              <a:t>Problem Statement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84E2603-492A-845D-1C22-5759417ABD7F}"/>
              </a:ext>
            </a:extLst>
          </p:cNvPr>
          <p:cNvSpPr txBox="1">
            <a:spLocks/>
          </p:cNvSpPr>
          <p:nvPr/>
        </p:nvSpPr>
        <p:spPr>
          <a:xfrm>
            <a:off x="557213" y="2028825"/>
            <a:ext cx="8573915" cy="2258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tx1"/>
                </a:solidFill>
              </a:rPr>
              <a:t>Conventional CCTV cameras just records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>
                <a:solidFill>
                  <a:schemeClr val="tx1"/>
                </a:solidFill>
              </a:rPr>
              <a:t>Limited or completely lacks Object Recognition</a:t>
            </a:r>
            <a:endParaRPr lang="en-US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>
                <a:solidFill>
                  <a:schemeClr val="tx1"/>
                </a:solidFill>
              </a:rPr>
              <a:t>No Intelligent Alerts for Suspicious Activities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>
                <a:solidFill>
                  <a:schemeClr val="tx1"/>
                </a:solidFill>
              </a:rPr>
              <a:t>Requires constant monitoring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>
                <a:solidFill>
                  <a:schemeClr val="tx1"/>
                </a:solidFill>
              </a:rPr>
              <a:t>Limited Analytical Insights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68C4B7-1884-74E4-358F-BBF035B8E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913" y="3562345"/>
            <a:ext cx="2781300" cy="1647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87522A-6066-3C6E-C361-E0E6EDE66D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538" y="3514721"/>
            <a:ext cx="2619375" cy="17430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6AEE59-66E2-2297-F0EC-EEF4BB1B1C85}"/>
              </a:ext>
            </a:extLst>
          </p:cNvPr>
          <p:cNvSpPr txBox="1"/>
          <p:nvPr/>
        </p:nvSpPr>
        <p:spPr>
          <a:xfrm>
            <a:off x="5831681" y="5257796"/>
            <a:ext cx="18430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dirty="0"/>
              <a:t>Conventional CCTV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201666-2CDE-0C38-311A-5596819DD04A}"/>
              </a:ext>
            </a:extLst>
          </p:cNvPr>
          <p:cNvSpPr txBox="1"/>
          <p:nvPr/>
        </p:nvSpPr>
        <p:spPr>
          <a:xfrm>
            <a:off x="8767165" y="5257794"/>
            <a:ext cx="12041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500" dirty="0"/>
              <a:t>Smart CCTV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FAB78F-188B-028B-9AF4-495721E151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4" b="27500"/>
          <a:stretch/>
        </p:blipFill>
        <p:spPr>
          <a:xfrm>
            <a:off x="8854903" y="2878925"/>
            <a:ext cx="1028699" cy="6357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8C6F35-A69A-43EB-140C-CD2EFDFFCD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132" y="3034394"/>
            <a:ext cx="630184" cy="42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2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4F3B2-FBF5-2B2B-829D-CD48E90C6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Solution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B1EC6-90E3-52D4-D174-FC3B018C6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82474" cy="3880773"/>
          </a:xfrm>
        </p:spPr>
        <p:txBody>
          <a:bodyPr/>
          <a:lstStyle/>
          <a:p>
            <a:r>
              <a:rPr lang="en-IN" sz="2000" b="1" dirty="0">
                <a:solidFill>
                  <a:schemeClr val="accent1"/>
                </a:solidFill>
              </a:rPr>
              <a:t>Smart CCTV - Enhancing Surveillance with Computer Vision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/>
                </a:solidFill>
              </a:rPr>
              <a:t>Python-based initiative leveraging the power of computer vision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/>
                </a:solidFill>
              </a:rPr>
              <a:t>Utilizes the OpenCV library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/>
                </a:solidFill>
              </a:rPr>
              <a:t>Several innovative features aimed at improving security and surveillance capabilities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dirty="0">
              <a:solidFill>
                <a:schemeClr val="accent1"/>
              </a:solidFill>
            </a:endParaRPr>
          </a:p>
          <a:p>
            <a:endParaRPr lang="en-IN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2EFE9-C5D6-CC1B-C25D-01CE68482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692" y="2160589"/>
            <a:ext cx="4915807" cy="333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716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C3F90-16A8-4A31-7A47-D2EF13483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Features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7518F-8256-3223-9074-F98D76C8D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tx1"/>
                </a:solidFill>
              </a:rPr>
              <a:t>Monitor: </a:t>
            </a:r>
            <a:r>
              <a:rPr lang="en-IN" dirty="0"/>
              <a:t>Detects items that are stolen from the original frame.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tx1"/>
                </a:solidFill>
              </a:rPr>
              <a:t>Identify: </a:t>
            </a:r>
            <a:r>
              <a:rPr lang="en-IN" dirty="0"/>
              <a:t>Face identification feature for recognizing individuals.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tx1"/>
                </a:solidFill>
              </a:rPr>
              <a:t>Rectangle: </a:t>
            </a:r>
            <a:r>
              <a:rPr lang="en-IN" dirty="0"/>
              <a:t>Detects movement in specific areas of the frame, providing targeted surveillance.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tx1"/>
                </a:solidFill>
              </a:rPr>
              <a:t>Noise: </a:t>
            </a:r>
            <a:r>
              <a:rPr lang="en-IN" dirty="0"/>
              <a:t>Monitors and detects movement in a room, generating alerts for potential disturbances.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tx1"/>
                </a:solidFill>
              </a:rPr>
              <a:t>In-Out: </a:t>
            </a:r>
            <a:r>
              <a:rPr lang="en-IN" dirty="0"/>
              <a:t>Tracks the number of individuals entering and leaving a room.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tx1"/>
                </a:solidFill>
              </a:rPr>
              <a:t>Record: </a:t>
            </a:r>
            <a:r>
              <a:rPr lang="en-IN" b="1" dirty="0"/>
              <a:t>S</a:t>
            </a:r>
            <a:r>
              <a:rPr lang="en-IN" dirty="0"/>
              <a:t>tandard recording functionality for continuous surveillance.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350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3E69B-B29F-2651-0F4F-7DEF989D2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B8ACA-929D-D6E6-F4A7-39B4F462C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418666" cy="3880773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/>
                </a:solidFill>
              </a:rPr>
              <a:t>Software Details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/>
                </a:solidFill>
              </a:rPr>
              <a:t>OpenCV package of Python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/>
                </a:solidFill>
              </a:rPr>
              <a:t>User Interface - </a:t>
            </a:r>
            <a:r>
              <a:rPr lang="en-IN" b="1" i="1" dirty="0" err="1">
                <a:solidFill>
                  <a:schemeClr val="tx1"/>
                </a:solidFill>
              </a:rPr>
              <a:t>Tkinter</a:t>
            </a:r>
            <a:r>
              <a:rPr lang="en-IN" b="1" i="1" dirty="0">
                <a:solidFill>
                  <a:schemeClr val="tx1"/>
                </a:solidFill>
              </a:rPr>
              <a:t> </a:t>
            </a:r>
            <a:r>
              <a:rPr lang="en-IN" dirty="0">
                <a:solidFill>
                  <a:schemeClr val="tx1"/>
                </a:solidFill>
              </a:rPr>
              <a:t>package in Python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/>
                </a:solidFill>
              </a:rPr>
              <a:t>SMTP Library (for email alerts)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IN" dirty="0">
              <a:solidFill>
                <a:schemeClr val="tx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IN" dirty="0">
              <a:solidFill>
                <a:schemeClr val="tx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IN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39CAA9-B519-CF7A-4BC9-6788E78C76B3}"/>
              </a:ext>
            </a:extLst>
          </p:cNvPr>
          <p:cNvSpPr txBox="1"/>
          <p:nvPr/>
        </p:nvSpPr>
        <p:spPr>
          <a:xfrm>
            <a:off x="7447931" y="677819"/>
            <a:ext cx="689612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 dirty="0"/>
              <a:t>Start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DC2FEC-4B5F-53FB-5447-50076A5BF841}"/>
              </a:ext>
            </a:extLst>
          </p:cNvPr>
          <p:cNvSpPr txBox="1"/>
          <p:nvPr/>
        </p:nvSpPr>
        <p:spPr>
          <a:xfrm>
            <a:off x="6217627" y="1411684"/>
            <a:ext cx="318709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 dirty="0"/>
              <a:t>Load user interface (</a:t>
            </a:r>
            <a:r>
              <a:rPr lang="en-IN" dirty="0" err="1"/>
              <a:t>Tkinter</a:t>
            </a:r>
            <a:r>
              <a:rPr lang="en-IN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ED4750-7158-7DF5-992F-E9B387CC5489}"/>
              </a:ext>
            </a:extLst>
          </p:cNvPr>
          <p:cNvSpPr txBox="1"/>
          <p:nvPr/>
        </p:nvSpPr>
        <p:spPr>
          <a:xfrm>
            <a:off x="6180759" y="2169540"/>
            <a:ext cx="3223959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 dirty="0"/>
              <a:t>Start video capture (</a:t>
            </a:r>
            <a:r>
              <a:rPr lang="en-IN" dirty="0" err="1"/>
              <a:t>OpenCV</a:t>
            </a:r>
            <a:r>
              <a:rPr lang="en-IN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2B27FF-CAA2-8F3B-5028-0F11E0EAA3CB}"/>
              </a:ext>
            </a:extLst>
          </p:cNvPr>
          <p:cNvSpPr txBox="1"/>
          <p:nvPr/>
        </p:nvSpPr>
        <p:spPr>
          <a:xfrm>
            <a:off x="6866842" y="2965574"/>
            <a:ext cx="1851789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 dirty="0"/>
              <a:t>Continuous loop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2A95F5-BFA2-1179-5612-360DD4E3C8F0}"/>
              </a:ext>
            </a:extLst>
          </p:cNvPr>
          <p:cNvSpPr txBox="1"/>
          <p:nvPr/>
        </p:nvSpPr>
        <p:spPr>
          <a:xfrm>
            <a:off x="6928557" y="3673324"/>
            <a:ext cx="172835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 dirty="0"/>
              <a:t>Capture Frame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59A6BD-1DAF-ACC2-FF65-80DEEA7DB52C}"/>
              </a:ext>
            </a:extLst>
          </p:cNvPr>
          <p:cNvSpPr txBox="1"/>
          <p:nvPr/>
        </p:nvSpPr>
        <p:spPr>
          <a:xfrm>
            <a:off x="6761814" y="4409914"/>
            <a:ext cx="2098716" cy="14773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Monitor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Identify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Rectangle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Detect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Generate Alerts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D60A32-1D07-DE56-FD66-251FA2232BAA}"/>
              </a:ext>
            </a:extLst>
          </p:cNvPr>
          <p:cNvSpPr txBox="1"/>
          <p:nvPr/>
        </p:nvSpPr>
        <p:spPr>
          <a:xfrm>
            <a:off x="6280560" y="6138703"/>
            <a:ext cx="291791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 dirty="0"/>
              <a:t>Terminate when user exits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CAE9AA-47C5-6728-15BB-6951CB992156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7792737" y="1047151"/>
            <a:ext cx="18436" cy="364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619BB1-B826-FF30-BDC8-D23A8C0C3D1E}"/>
              </a:ext>
            </a:extLst>
          </p:cNvPr>
          <p:cNvCxnSpPr>
            <a:stCxn id="5" idx="2"/>
          </p:cNvCxnSpPr>
          <p:nvPr/>
        </p:nvCxnSpPr>
        <p:spPr>
          <a:xfrm flipH="1">
            <a:off x="7801955" y="1781016"/>
            <a:ext cx="9218" cy="333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63AFA92-7D1E-9579-70F4-54812195F28B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7792737" y="2538872"/>
            <a:ext cx="2" cy="426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175E1D-3F54-B84D-B678-9B8E498D5382}"/>
              </a:ext>
            </a:extLst>
          </p:cNvPr>
          <p:cNvCxnSpPr>
            <a:stCxn id="7" idx="2"/>
            <a:endCxn id="8" idx="0"/>
          </p:cNvCxnSpPr>
          <p:nvPr/>
        </p:nvCxnSpPr>
        <p:spPr>
          <a:xfrm flipH="1">
            <a:off x="7792736" y="3334906"/>
            <a:ext cx="1" cy="338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488B0A9-2EA3-37D0-2ED2-B396B679ADAD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7792736" y="4042656"/>
            <a:ext cx="18436" cy="367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0D2DA7-5B53-F098-02E1-709CB8FF0C5A}"/>
              </a:ext>
            </a:extLst>
          </p:cNvPr>
          <p:cNvCxnSpPr/>
          <p:nvPr/>
        </p:nvCxnSpPr>
        <p:spPr>
          <a:xfrm flipH="1">
            <a:off x="7703690" y="5814550"/>
            <a:ext cx="35827" cy="324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16">
            <a:extLst>
              <a:ext uri="{FF2B5EF4-FFF2-40B4-BE49-F238E27FC236}">
                <a16:creationId xmlns:a16="http://schemas.microsoft.com/office/drawing/2014/main" id="{287AC3F3-9BE7-3A71-5A2D-F471A5F88E78}"/>
              </a:ext>
            </a:extLst>
          </p:cNvPr>
          <p:cNvSpPr/>
          <p:nvPr/>
        </p:nvSpPr>
        <p:spPr>
          <a:xfrm>
            <a:off x="5643197" y="3128963"/>
            <a:ext cx="1214803" cy="2010262"/>
          </a:xfrm>
          <a:custGeom>
            <a:avLst/>
            <a:gdLst>
              <a:gd name="connsiteX0" fmla="*/ 1214803 w 1214803"/>
              <a:gd name="connsiteY0" fmla="*/ 0 h 2010262"/>
              <a:gd name="connsiteX1" fmla="*/ 366 w 1214803"/>
              <a:gd name="connsiteY1" fmla="*/ 1071562 h 2010262"/>
              <a:gd name="connsiteX2" fmla="*/ 1086216 w 1214803"/>
              <a:gd name="connsiteY2" fmla="*/ 1943100 h 2010262"/>
              <a:gd name="connsiteX3" fmla="*/ 1100503 w 1214803"/>
              <a:gd name="connsiteY3" fmla="*/ 1885950 h 201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4803" h="2010262">
                <a:moveTo>
                  <a:pt x="1214803" y="0"/>
                </a:moveTo>
                <a:cubicBezTo>
                  <a:pt x="618300" y="373856"/>
                  <a:pt x="21797" y="747712"/>
                  <a:pt x="366" y="1071562"/>
                </a:cubicBezTo>
                <a:cubicBezTo>
                  <a:pt x="-21065" y="1395412"/>
                  <a:pt x="902860" y="1807369"/>
                  <a:pt x="1086216" y="1943100"/>
                </a:cubicBezTo>
                <a:cubicBezTo>
                  <a:pt x="1269572" y="2078831"/>
                  <a:pt x="1185037" y="1982390"/>
                  <a:pt x="1100503" y="188595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AB4F5E-F455-B646-F80A-F226AEC4BFDB}"/>
              </a:ext>
            </a:extLst>
          </p:cNvPr>
          <p:cNvCxnSpPr>
            <a:endCxn id="17" idx="2"/>
          </p:cNvCxnSpPr>
          <p:nvPr/>
        </p:nvCxnSpPr>
        <p:spPr>
          <a:xfrm>
            <a:off x="6457950" y="4929188"/>
            <a:ext cx="271463" cy="142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18">
            <a:extLst>
              <a:ext uri="{FF2B5EF4-FFF2-40B4-BE49-F238E27FC236}">
                <a16:creationId xmlns:a16="http://schemas.microsoft.com/office/drawing/2014/main" id="{D373CD4C-D2B1-FC8C-0935-AA5B33B30BB3}"/>
              </a:ext>
            </a:extLst>
          </p:cNvPr>
          <p:cNvSpPr/>
          <p:nvPr/>
        </p:nvSpPr>
        <p:spPr>
          <a:xfrm>
            <a:off x="8645379" y="3091389"/>
            <a:ext cx="1285358" cy="2023536"/>
          </a:xfrm>
          <a:custGeom>
            <a:avLst/>
            <a:gdLst>
              <a:gd name="connsiteX0" fmla="*/ 241446 w 1285358"/>
              <a:gd name="connsiteY0" fmla="*/ 2023536 h 2023536"/>
              <a:gd name="connsiteX1" fmla="*/ 1284434 w 1285358"/>
              <a:gd name="connsiteY1" fmla="*/ 966261 h 2023536"/>
              <a:gd name="connsiteX2" fmla="*/ 84284 w 1285358"/>
              <a:gd name="connsiteY2" fmla="*/ 66149 h 2023536"/>
              <a:gd name="connsiteX3" fmla="*/ 98571 w 1285358"/>
              <a:gd name="connsiteY3" fmla="*/ 66149 h 2023536"/>
              <a:gd name="connsiteX4" fmla="*/ 84284 w 1285358"/>
              <a:gd name="connsiteY4" fmla="*/ 51861 h 202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5358" h="2023536">
                <a:moveTo>
                  <a:pt x="241446" y="2023536"/>
                </a:moveTo>
                <a:cubicBezTo>
                  <a:pt x="776037" y="1658014"/>
                  <a:pt x="1310628" y="1292492"/>
                  <a:pt x="1284434" y="966261"/>
                </a:cubicBezTo>
                <a:cubicBezTo>
                  <a:pt x="1258240" y="640030"/>
                  <a:pt x="281928" y="216168"/>
                  <a:pt x="84284" y="66149"/>
                </a:cubicBezTo>
                <a:cubicBezTo>
                  <a:pt x="-113360" y="-83870"/>
                  <a:pt x="98571" y="68530"/>
                  <a:pt x="98571" y="66149"/>
                </a:cubicBezTo>
                <a:cubicBezTo>
                  <a:pt x="98571" y="63768"/>
                  <a:pt x="91427" y="57814"/>
                  <a:pt x="84284" y="5186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258247F-77AB-8843-C5D5-640CDE433A37}"/>
              </a:ext>
            </a:extLst>
          </p:cNvPr>
          <p:cNvCxnSpPr/>
          <p:nvPr/>
        </p:nvCxnSpPr>
        <p:spPr>
          <a:xfrm flipH="1" flipV="1">
            <a:off x="8718631" y="3128963"/>
            <a:ext cx="242887" cy="177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885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C5E25-40AA-300B-27C9-62E54BE57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2768600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3</a:t>
            </a:r>
            <a:br>
              <a:rPr lang="en-US" dirty="0"/>
            </a:br>
            <a:r>
              <a:rPr lang="en-US" dirty="0"/>
              <a:t>(Fall Detection Android App)</a:t>
            </a:r>
          </a:p>
        </p:txBody>
      </p:sp>
    </p:spTree>
    <p:extLst>
      <p:ext uri="{BB962C8B-B14F-4D97-AF65-F5344CB8AC3E}">
        <p14:creationId xmlns:p14="http://schemas.microsoft.com/office/powerpoint/2010/main" val="2970611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72201-B6BE-E8F1-3E0E-8C2A142F4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E671E-B20D-ED00-3A59-FF31CEB23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7424"/>
            <a:ext cx="5918538" cy="5516879"/>
          </a:xfrm>
        </p:spPr>
        <p:txBody>
          <a:bodyPr>
            <a:normAutofit/>
          </a:bodyPr>
          <a:lstStyle/>
          <a:p>
            <a:r>
              <a:rPr lang="en-US" sz="2000" dirty="0"/>
              <a:t>Project 1 – </a:t>
            </a:r>
            <a:r>
              <a:rPr lang="en-US" sz="2000" b="1" dirty="0"/>
              <a:t>Sign Language To Audio Pipeline</a:t>
            </a:r>
          </a:p>
          <a:p>
            <a:pPr lvl="1"/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 Statement</a:t>
            </a:r>
          </a:p>
          <a:p>
            <a:pPr lvl="1"/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Previous Studies/ Work</a:t>
            </a:r>
          </a:p>
          <a:p>
            <a:pPr lvl="1"/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Solution Overview</a:t>
            </a:r>
          </a:p>
          <a:p>
            <a:pPr lvl="1"/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Requirements</a:t>
            </a:r>
          </a:p>
          <a:p>
            <a:pPr lvl="1"/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</a:t>
            </a:r>
          </a:p>
          <a:p>
            <a:pPr lvl="1"/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</a:t>
            </a:r>
          </a:p>
          <a:p>
            <a:pPr lvl="1"/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Performance</a:t>
            </a:r>
          </a:p>
          <a:p>
            <a:r>
              <a:rPr lang="en-US" sz="2000" dirty="0"/>
              <a:t>Project 2 – </a:t>
            </a:r>
            <a:r>
              <a:rPr lang="en-US" sz="2000" b="1" dirty="0"/>
              <a:t>Smart CCTV</a:t>
            </a:r>
          </a:p>
          <a:p>
            <a:pPr lvl="1"/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 Statement</a:t>
            </a:r>
          </a:p>
          <a:p>
            <a:pPr lvl="1"/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Solution with Design</a:t>
            </a:r>
          </a:p>
          <a:p>
            <a:pPr lvl="1"/>
            <a:endParaRPr lang="en-US" sz="1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8408976-6750-B619-0492-DEB9D37E8AAC}"/>
              </a:ext>
            </a:extLst>
          </p:cNvPr>
          <p:cNvSpPr txBox="1">
            <a:spLocks/>
          </p:cNvSpPr>
          <p:nvPr/>
        </p:nvSpPr>
        <p:spPr>
          <a:xfrm>
            <a:off x="4975668" y="4532375"/>
            <a:ext cx="4445292" cy="1716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Project 3 – </a:t>
            </a:r>
            <a:r>
              <a:rPr lang="en-US" sz="2000" b="1" dirty="0"/>
              <a:t>Fall Detection</a:t>
            </a:r>
          </a:p>
          <a:p>
            <a:pPr lvl="1"/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 Statement</a:t>
            </a:r>
          </a:p>
          <a:p>
            <a:pPr lvl="1"/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Solution with Design</a:t>
            </a:r>
          </a:p>
          <a:p>
            <a:pPr lvl="1"/>
            <a:endParaRPr lang="en-US" sz="18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AE1E5E-07F1-84CD-A542-859041307DFD}"/>
              </a:ext>
            </a:extLst>
          </p:cNvPr>
          <p:cNvCxnSpPr>
            <a:cxnSpLocks/>
          </p:cNvCxnSpPr>
          <p:nvPr/>
        </p:nvCxnSpPr>
        <p:spPr>
          <a:xfrm>
            <a:off x="4523232" y="4492751"/>
            <a:ext cx="0" cy="1469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205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7CCCA2-7C2F-6944-E4C4-3D75A31C7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35C55-9828-B764-CAEE-029107309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418666" cy="3880773"/>
          </a:xfrm>
        </p:spPr>
        <p:txBody>
          <a:bodyPr/>
          <a:lstStyle/>
          <a:p>
            <a:r>
              <a:rPr lang="en-US" dirty="0"/>
              <a:t>Phone can fall accidently at unknown location</a:t>
            </a:r>
          </a:p>
          <a:p>
            <a:r>
              <a:rPr lang="en-US" dirty="0"/>
              <a:t>There is no easy way to track them back</a:t>
            </a:r>
          </a:p>
          <a:p>
            <a:r>
              <a:rPr lang="en-US" dirty="0"/>
              <a:t>Even phone can witness some accident</a:t>
            </a:r>
          </a:p>
          <a:p>
            <a:r>
              <a:rPr lang="en-US" dirty="0"/>
              <a:t>There is no easy way to detect 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C7EE82-B350-C930-B2ED-EB742589F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18615"/>
            <a:ext cx="2885839" cy="28858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78327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28064-E52A-CFB5-9F6D-3024FA900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5AB75-BEE7-F07D-DAF2-C8541D66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678" y="1496854"/>
            <a:ext cx="6052650" cy="1728659"/>
          </a:xfrm>
        </p:spPr>
        <p:txBody>
          <a:bodyPr/>
          <a:lstStyle/>
          <a:p>
            <a:r>
              <a:rPr lang="en-US" dirty="0"/>
              <a:t>A mobile app can be developed </a:t>
            </a:r>
          </a:p>
          <a:p>
            <a:pPr lvl="1"/>
            <a:r>
              <a:rPr lang="en-US" dirty="0"/>
              <a:t>To detect Fall </a:t>
            </a:r>
          </a:p>
          <a:p>
            <a:pPr lvl="1"/>
            <a:r>
              <a:rPr lang="en-US" dirty="0"/>
              <a:t>To detect accident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1048E018-C680-8971-B3F8-446F40872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3073" y="3154028"/>
            <a:ext cx="2508081" cy="354714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D2FABF2-99D5-E556-CB6B-F76E4D2DD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241" y="3154029"/>
            <a:ext cx="2508081" cy="354714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9CC499F-EC7E-5839-8B2B-ABF43A6EE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464" y="3154029"/>
            <a:ext cx="2508080" cy="354714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9663132-0786-61AD-6987-AAA0AFCF1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686" y="3154032"/>
            <a:ext cx="2508079" cy="354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69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28064-E52A-CFB5-9F6D-3024FA900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5AB75-BEE7-F07D-DAF2-C8541D66E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052650" cy="3534378"/>
          </a:xfrm>
        </p:spPr>
        <p:txBody>
          <a:bodyPr>
            <a:normAutofit/>
          </a:bodyPr>
          <a:lstStyle/>
          <a:p>
            <a:r>
              <a:rPr lang="en-US" sz="2000" dirty="0"/>
              <a:t>Software details</a:t>
            </a:r>
          </a:p>
          <a:p>
            <a:pPr lvl="1"/>
            <a:r>
              <a:rPr lang="en-US" sz="1800" dirty="0"/>
              <a:t>Android Studio </a:t>
            </a:r>
          </a:p>
          <a:p>
            <a:pPr lvl="1"/>
            <a:r>
              <a:rPr lang="en-US" sz="1800" dirty="0"/>
              <a:t>Kotlin Language</a:t>
            </a:r>
          </a:p>
          <a:p>
            <a:pPr lvl="1"/>
            <a:r>
              <a:rPr lang="en-US" sz="1800" dirty="0"/>
              <a:t>Packages/ Classes:</a:t>
            </a:r>
          </a:p>
          <a:p>
            <a:pPr lvl="2"/>
            <a:r>
              <a:rPr lang="en-US" sz="1600" dirty="0"/>
              <a:t>Sensor Manager : listening accelerometer</a:t>
            </a:r>
          </a:p>
          <a:p>
            <a:pPr lvl="2"/>
            <a:r>
              <a:rPr lang="en-US" sz="1600" dirty="0"/>
              <a:t>Location Manager : Getting current location</a:t>
            </a:r>
          </a:p>
          <a:p>
            <a:pPr lvl="2"/>
            <a:r>
              <a:rPr lang="en-US" sz="1600" dirty="0"/>
              <a:t>SMS Manager : Sending </a:t>
            </a:r>
            <a:r>
              <a:rPr lang="en-US" sz="1600" dirty="0" err="1"/>
              <a:t>sms</a:t>
            </a:r>
            <a:r>
              <a:rPr lang="en-US" sz="1600" dirty="0"/>
              <a:t> alert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0DB0EAB-B4EC-7D99-791F-A3A3E2FC1263}"/>
              </a:ext>
            </a:extLst>
          </p:cNvPr>
          <p:cNvSpPr/>
          <p:nvPr/>
        </p:nvSpPr>
        <p:spPr>
          <a:xfrm>
            <a:off x="6945330" y="999015"/>
            <a:ext cx="1645920" cy="633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Mobile App Tracking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B8C5F09-1BE7-BAF4-0240-2EA3174AD336}"/>
              </a:ext>
            </a:extLst>
          </p:cNvPr>
          <p:cNvSpPr/>
          <p:nvPr/>
        </p:nvSpPr>
        <p:spPr>
          <a:xfrm>
            <a:off x="6110178" y="1965960"/>
            <a:ext cx="2097024" cy="633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Accelerometer sensor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6A55982-A032-CF60-396C-FD00F10A6A83}"/>
              </a:ext>
            </a:extLst>
          </p:cNvPr>
          <p:cNvSpPr/>
          <p:nvPr/>
        </p:nvSpPr>
        <p:spPr>
          <a:xfrm>
            <a:off x="7018482" y="2884932"/>
            <a:ext cx="2097024" cy="633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Sensor values</a:t>
            </a:r>
          </a:p>
          <a:p>
            <a:pPr algn="ctr"/>
            <a:r>
              <a:rPr lang="en-US" dirty="0"/>
              <a:t>Accumulation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6ED30EC-8878-7264-828D-242C2BC2EBEF}"/>
              </a:ext>
            </a:extLst>
          </p:cNvPr>
          <p:cNvSpPr/>
          <p:nvPr/>
        </p:nvSpPr>
        <p:spPr>
          <a:xfrm>
            <a:off x="7018482" y="3826764"/>
            <a:ext cx="2097024" cy="633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 past 50 Value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A7AC1E9-2B60-43E0-9E57-7E12BB8F0C38}"/>
              </a:ext>
            </a:extLst>
          </p:cNvPr>
          <p:cNvSpPr/>
          <p:nvPr/>
        </p:nvSpPr>
        <p:spPr>
          <a:xfrm>
            <a:off x="5128722" y="5821680"/>
            <a:ext cx="2097024" cy="633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Alert</a:t>
            </a:r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EE513198-4EE0-B60E-5671-2385D48BAB1C}"/>
              </a:ext>
            </a:extLst>
          </p:cNvPr>
          <p:cNvSpPr/>
          <p:nvPr/>
        </p:nvSpPr>
        <p:spPr>
          <a:xfrm>
            <a:off x="6591762" y="4827016"/>
            <a:ext cx="2682240" cy="100990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&gt;= THRESH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47A01C-BA61-78BC-4965-4385D33E1F56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7158690" y="1632999"/>
            <a:ext cx="609600" cy="33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382FF2-E218-9322-E6E1-FAE5F6C76FE1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7158690" y="2599944"/>
            <a:ext cx="908304" cy="284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2210E29-6B13-5E53-3B60-ED6A6737271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8066994" y="3518916"/>
            <a:ext cx="0" cy="307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7D6DEB-8076-C0F5-D8AC-CEF8E6E84C22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932882" y="4460748"/>
            <a:ext cx="134112" cy="366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320450-B3DB-6E31-129C-50448B5C68F7}"/>
              </a:ext>
            </a:extLst>
          </p:cNvPr>
          <p:cNvCxnSpPr>
            <a:cxnSpLocks/>
            <a:stCxn id="9" idx="1"/>
            <a:endCxn id="6" idx="1"/>
          </p:cNvCxnSpPr>
          <p:nvPr/>
        </p:nvCxnSpPr>
        <p:spPr>
          <a:xfrm flipV="1">
            <a:off x="6591762" y="3201924"/>
            <a:ext cx="426720" cy="2130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5FB4F5D-5F3F-12FE-1036-E6E0C6BAAA19}"/>
              </a:ext>
            </a:extLst>
          </p:cNvPr>
          <p:cNvCxnSpPr>
            <a:cxnSpLocks/>
            <a:stCxn id="9" idx="3"/>
            <a:endCxn id="8" idx="3"/>
          </p:cNvCxnSpPr>
          <p:nvPr/>
        </p:nvCxnSpPr>
        <p:spPr>
          <a:xfrm flipH="1">
            <a:off x="7225746" y="5331968"/>
            <a:ext cx="2048256" cy="806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070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30548-31C0-F252-BAB5-6430C96B6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6731" y="2849880"/>
            <a:ext cx="5918538" cy="1158240"/>
          </a:xfrm>
        </p:spPr>
        <p:txBody>
          <a:bodyPr>
            <a:normAutofit/>
          </a:bodyPr>
          <a:lstStyle/>
          <a:p>
            <a:r>
              <a:rPr lang="en-US" sz="6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37326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C5E25-40AA-300B-27C9-62E54BE57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2768600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1</a:t>
            </a:r>
            <a:br>
              <a:rPr lang="en-US" dirty="0"/>
            </a:br>
            <a:r>
              <a:rPr lang="en-US" dirty="0"/>
              <a:t>(Sign Language to Audio Pipeline)</a:t>
            </a:r>
          </a:p>
        </p:txBody>
      </p:sp>
    </p:spTree>
    <p:extLst>
      <p:ext uri="{BB962C8B-B14F-4D97-AF65-F5344CB8AC3E}">
        <p14:creationId xmlns:p14="http://schemas.microsoft.com/office/powerpoint/2010/main" val="3674665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C5E25-40AA-300B-27C9-62E54BE57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Problem Statement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43D5EC-393F-FAB5-239A-929A28C46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418666" cy="3880773"/>
          </a:xfrm>
        </p:spPr>
        <p:txBody>
          <a:bodyPr>
            <a:normAutofit/>
          </a:bodyPr>
          <a:lstStyle/>
          <a:p>
            <a:r>
              <a:rPr lang="en-US" sz="2400" dirty="0"/>
              <a:t>Mute People use Sign Language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Most Non-Mute people do not understand it properly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This causes problem in smooth conversation</a:t>
            </a:r>
          </a:p>
          <a:p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BEC15A-FF1C-8723-94E8-B42765799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120" y="1930400"/>
            <a:ext cx="1796288" cy="35925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DBF19E-9E64-9B61-5857-FA4EABEE5F74}"/>
              </a:ext>
            </a:extLst>
          </p:cNvPr>
          <p:cNvSpPr txBox="1"/>
          <p:nvPr/>
        </p:nvSpPr>
        <p:spPr>
          <a:xfrm>
            <a:off x="6670190" y="5522976"/>
            <a:ext cx="1242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Image source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7899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82D9A-F914-8B75-DD18-CF1EEDE8B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Studies/ Work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0D5456E-37CA-8595-192F-CA25558350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0816080"/>
              </p:ext>
            </p:extLst>
          </p:nvPr>
        </p:nvGraphicFramePr>
        <p:xfrm>
          <a:off x="677863" y="2160588"/>
          <a:ext cx="8596312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9078">
                  <a:extLst>
                    <a:ext uri="{9D8B030D-6E8A-4147-A177-3AD203B41FA5}">
                      <a16:colId xmlns:a16="http://schemas.microsoft.com/office/drawing/2014/main" val="1076023677"/>
                    </a:ext>
                  </a:extLst>
                </a:gridCol>
                <a:gridCol w="2149078">
                  <a:extLst>
                    <a:ext uri="{9D8B030D-6E8A-4147-A177-3AD203B41FA5}">
                      <a16:colId xmlns:a16="http://schemas.microsoft.com/office/drawing/2014/main" val="3605969824"/>
                    </a:ext>
                  </a:extLst>
                </a:gridCol>
                <a:gridCol w="2149078">
                  <a:extLst>
                    <a:ext uri="{9D8B030D-6E8A-4147-A177-3AD203B41FA5}">
                      <a16:colId xmlns:a16="http://schemas.microsoft.com/office/drawing/2014/main" val="4125770736"/>
                    </a:ext>
                  </a:extLst>
                </a:gridCol>
                <a:gridCol w="2149078">
                  <a:extLst>
                    <a:ext uri="{9D8B030D-6E8A-4147-A177-3AD203B41FA5}">
                      <a16:colId xmlns:a16="http://schemas.microsoft.com/office/drawing/2014/main" val="2068456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Year Published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Technology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250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2"/>
                        </a:rPr>
                        <a:t>https://</a:t>
                      </a:r>
                      <a:r>
                        <a:rPr lang="en-US" dirty="0" err="1">
                          <a:hlinkClick r:id="rId2"/>
                        </a:rPr>
                        <a:t>ieeexplore.ieee.org</a:t>
                      </a:r>
                      <a:r>
                        <a:rPr lang="en-US" dirty="0">
                          <a:hlinkClick r:id="rId2"/>
                        </a:rPr>
                        <a:t>/document/7800427/figures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Haar</a:t>
                      </a:r>
                      <a:r>
                        <a:rPr lang="en-US" dirty="0"/>
                        <a:t>-Cascade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Static Image Classifier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18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Paper Link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Unsupervised KNN 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Static Image Classifier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3888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4"/>
                        </a:rPr>
                        <a:t>Paper Link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CNN 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Complex, Static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9357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5471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C5E25-40AA-300B-27C9-62E54BE57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Solution Overview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43D5EC-393F-FAB5-239A-929A28C46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211402" cy="4087811"/>
          </a:xfrm>
        </p:spPr>
        <p:txBody>
          <a:bodyPr>
            <a:normAutofit lnSpcReduction="10000"/>
          </a:bodyPr>
          <a:lstStyle/>
          <a:p>
            <a:r>
              <a:rPr lang="en-US" sz="2100" dirty="0"/>
              <a:t>LSTM based </a:t>
            </a:r>
            <a:r>
              <a:rPr lang="en-US" sz="2100" b="1" dirty="0"/>
              <a:t>Neural Network </a:t>
            </a:r>
            <a:r>
              <a:rPr lang="en-US" sz="2100" dirty="0"/>
              <a:t>model </a:t>
            </a:r>
          </a:p>
          <a:p>
            <a:pPr marL="0" indent="0">
              <a:buNone/>
            </a:pPr>
            <a:endParaRPr lang="en-US" sz="2100" dirty="0"/>
          </a:p>
          <a:p>
            <a:r>
              <a:rPr lang="en-US" sz="2100" b="1" dirty="0"/>
              <a:t>Model</a:t>
            </a:r>
            <a:r>
              <a:rPr lang="en-US" sz="2100" dirty="0"/>
              <a:t> understand Sign Language</a:t>
            </a:r>
          </a:p>
          <a:p>
            <a:endParaRPr lang="en-US" sz="2100" dirty="0"/>
          </a:p>
          <a:p>
            <a:r>
              <a:rPr lang="en-US" sz="2100" b="1" dirty="0"/>
              <a:t>Converts</a:t>
            </a:r>
            <a:r>
              <a:rPr lang="en-US" sz="2100" dirty="0"/>
              <a:t> Sign language to Text</a:t>
            </a:r>
          </a:p>
          <a:p>
            <a:endParaRPr lang="en-US" sz="2100" dirty="0"/>
          </a:p>
          <a:p>
            <a:r>
              <a:rPr lang="en-US" sz="2100" dirty="0"/>
              <a:t>Text To Audio using </a:t>
            </a:r>
            <a:r>
              <a:rPr lang="en-US" sz="2100" b="1" dirty="0"/>
              <a:t>TTS</a:t>
            </a:r>
            <a:r>
              <a:rPr lang="en-US" sz="2100" dirty="0"/>
              <a:t> module</a:t>
            </a:r>
          </a:p>
          <a:p>
            <a:endParaRPr lang="en-US" sz="2100" dirty="0"/>
          </a:p>
          <a:p>
            <a:r>
              <a:rPr lang="en-US" sz="2100" dirty="0"/>
              <a:t>Model Can be trained on any language dataset: ISL, BSL, ASL, etc.…</a:t>
            </a:r>
          </a:p>
          <a:p>
            <a:pPr marL="0" indent="0">
              <a:buNone/>
            </a:pPr>
            <a:endParaRPr lang="en-US" sz="2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69FAA7-C91B-7F09-31E8-26425413B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88736" y="1643057"/>
            <a:ext cx="3583877" cy="36322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75A616-86B2-110B-D818-CDAAD8EB1B77}"/>
              </a:ext>
            </a:extLst>
          </p:cNvPr>
          <p:cNvSpPr txBox="1"/>
          <p:nvPr/>
        </p:nvSpPr>
        <p:spPr>
          <a:xfrm>
            <a:off x="6510530" y="5390351"/>
            <a:ext cx="1242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/>
              </a:rPr>
              <a:t>Image source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122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5D263-33FC-5FAB-C107-87A376CC8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14528"/>
            <a:ext cx="8596668" cy="1320800"/>
          </a:xfrm>
        </p:spPr>
        <p:txBody>
          <a:bodyPr/>
          <a:lstStyle/>
          <a:p>
            <a:r>
              <a:rPr lang="en-US" b="1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5E90E-A1A0-AE56-BEFE-5D8E3AC2D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57337"/>
            <a:ext cx="8596668" cy="4886135"/>
          </a:xfrm>
        </p:spPr>
        <p:txBody>
          <a:bodyPr>
            <a:normAutofit/>
          </a:bodyPr>
          <a:lstStyle/>
          <a:p>
            <a:r>
              <a:rPr lang="en-US" sz="2000" dirty="0"/>
              <a:t>Software Requirements</a:t>
            </a:r>
          </a:p>
          <a:p>
            <a:pPr lvl="1"/>
            <a:r>
              <a:rPr lang="en-US" sz="1800" dirty="0"/>
              <a:t>Python : For Developing Solution</a:t>
            </a:r>
          </a:p>
          <a:p>
            <a:pPr lvl="1"/>
            <a:r>
              <a:rPr lang="en-US" sz="1800" dirty="0"/>
              <a:t>Packages/ Libs:</a:t>
            </a:r>
          </a:p>
          <a:p>
            <a:pPr lvl="2"/>
            <a:r>
              <a:rPr lang="en-US" sz="1600" dirty="0" err="1"/>
              <a:t>Mediapipe</a:t>
            </a:r>
            <a:r>
              <a:rPr lang="en-US" sz="1600" dirty="0"/>
              <a:t> : For Hand-</a:t>
            </a:r>
            <a:r>
              <a:rPr lang="en-US" sz="1600" dirty="0" err="1"/>
              <a:t>Keypoint</a:t>
            </a:r>
            <a:r>
              <a:rPr lang="en-US" sz="1600" dirty="0"/>
              <a:t>/ Landmark detection</a:t>
            </a:r>
          </a:p>
          <a:p>
            <a:pPr lvl="2"/>
            <a:r>
              <a:rPr lang="en-US" sz="1600" dirty="0" err="1"/>
              <a:t>Keras</a:t>
            </a:r>
            <a:r>
              <a:rPr lang="en-US" sz="1600" dirty="0"/>
              <a:t> : For Compiling LSTM based Neural Network</a:t>
            </a:r>
          </a:p>
          <a:p>
            <a:pPr lvl="2"/>
            <a:r>
              <a:rPr lang="en-US" sz="1600" dirty="0"/>
              <a:t>OpenCV : For Image Processing.</a:t>
            </a:r>
          </a:p>
          <a:p>
            <a:pPr lvl="2"/>
            <a:r>
              <a:rPr lang="en-US" sz="1600" dirty="0" err="1"/>
              <a:t>Numpy</a:t>
            </a:r>
            <a:r>
              <a:rPr lang="en-US" sz="1600" dirty="0"/>
              <a:t> : For performing ARRAY operations</a:t>
            </a:r>
          </a:p>
          <a:p>
            <a:r>
              <a:rPr lang="en-US" sz="2000" dirty="0"/>
              <a:t>Hardware Requirements: </a:t>
            </a:r>
          </a:p>
          <a:p>
            <a:pPr lvl="1"/>
            <a:r>
              <a:rPr lang="en-US" sz="1800" dirty="0"/>
              <a:t>CPU: Intel core i3 or greater / Apple silicon chip &gt;=M1</a:t>
            </a:r>
          </a:p>
          <a:p>
            <a:pPr lvl="1"/>
            <a:r>
              <a:rPr lang="en-US" sz="1800" dirty="0"/>
              <a:t>Memory : &gt;= 8GB</a:t>
            </a:r>
          </a:p>
          <a:p>
            <a:pPr lvl="1"/>
            <a:r>
              <a:rPr lang="en-US" sz="1800" dirty="0"/>
              <a:t>Camera 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B2EDEA-6954-3FEB-F230-510A2E303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418" y="3132015"/>
            <a:ext cx="795299" cy="7952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DDA462-4EFB-F4A4-01C2-738E28EAE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318" y="3529664"/>
            <a:ext cx="1161288" cy="11612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EC6FC7-DA52-C141-548A-668627EE6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827" y="2369622"/>
            <a:ext cx="742614" cy="8131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679220-5C9E-5B66-896B-F0388757C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8489" y="4079153"/>
            <a:ext cx="795299" cy="7952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BA16E4-ABBF-75EE-7FA9-105DD9F3BC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6139" y="2740198"/>
            <a:ext cx="645274" cy="795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0C68B6-C700-5B2C-1111-944EF5C22E03}"/>
              </a:ext>
            </a:extLst>
          </p:cNvPr>
          <p:cNvSpPr txBox="1"/>
          <p:nvPr/>
        </p:nvSpPr>
        <p:spPr>
          <a:xfrm>
            <a:off x="7608489" y="4885051"/>
            <a:ext cx="26613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source – official website</a:t>
            </a:r>
          </a:p>
        </p:txBody>
      </p:sp>
    </p:spTree>
    <p:extLst>
      <p:ext uri="{BB962C8B-B14F-4D97-AF65-F5344CB8AC3E}">
        <p14:creationId xmlns:p14="http://schemas.microsoft.com/office/powerpoint/2010/main" val="1022590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BE96D-F98F-68E5-E1F0-DE78BC2AE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Design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6908C-F750-3412-765E-015CE04645F4}"/>
              </a:ext>
            </a:extLst>
          </p:cNvPr>
          <p:cNvSpPr/>
          <p:nvPr/>
        </p:nvSpPr>
        <p:spPr>
          <a:xfrm>
            <a:off x="1125774" y="1600200"/>
            <a:ext cx="1487424" cy="15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FRAMES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BB451E9-7238-D391-6563-BC99EFBC048D}"/>
              </a:ext>
            </a:extLst>
          </p:cNvPr>
          <p:cNvSpPr/>
          <p:nvPr/>
        </p:nvSpPr>
        <p:spPr>
          <a:xfrm>
            <a:off x="3656076" y="2240280"/>
            <a:ext cx="2097024" cy="853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 Landmark Extraction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54BC04-E15C-D905-C0FB-D550FE861443}"/>
              </a:ext>
            </a:extLst>
          </p:cNvPr>
          <p:cNvSpPr/>
          <p:nvPr/>
        </p:nvSpPr>
        <p:spPr>
          <a:xfrm>
            <a:off x="6667500" y="1868424"/>
            <a:ext cx="1584960" cy="1597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LSTM + Fully Connected NN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0913DA-3F6C-9560-3E96-07060B2A6219}"/>
              </a:ext>
            </a:extLst>
          </p:cNvPr>
          <p:cNvSpPr/>
          <p:nvPr/>
        </p:nvSpPr>
        <p:spPr>
          <a:xfrm>
            <a:off x="6307836" y="4745736"/>
            <a:ext cx="2304288" cy="670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 in Text Form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817B056-3413-380A-E74E-FADAC9DD1C1D}"/>
              </a:ext>
            </a:extLst>
          </p:cNvPr>
          <p:cNvSpPr/>
          <p:nvPr/>
        </p:nvSpPr>
        <p:spPr>
          <a:xfrm>
            <a:off x="3448812" y="4745736"/>
            <a:ext cx="1950720" cy="670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TTS pipeline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FB7882-5858-6A64-5C42-92CAA00D41A8}"/>
              </a:ext>
            </a:extLst>
          </p:cNvPr>
          <p:cNvCxnSpPr>
            <a:cxnSpLocks/>
            <a:stCxn id="9" idx="3"/>
            <a:endCxn id="5" idx="1"/>
          </p:cNvCxnSpPr>
          <p:nvPr/>
        </p:nvCxnSpPr>
        <p:spPr>
          <a:xfrm>
            <a:off x="2917998" y="2667000"/>
            <a:ext cx="738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EB6460-9E05-C501-71BA-13AE107D6C3D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753100" y="266700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96EAEF-F1CB-B190-B8E4-3D2721DCABBF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7459980" y="3465576"/>
            <a:ext cx="0" cy="1280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7A8A19A-374A-E7EB-711A-B5B18BFD716A}"/>
              </a:ext>
            </a:extLst>
          </p:cNvPr>
          <p:cNvCxnSpPr>
            <a:cxnSpLocks/>
            <a:stCxn id="7" idx="1"/>
            <a:endCxn id="8" idx="3"/>
          </p:cNvCxnSpPr>
          <p:nvPr/>
        </p:nvCxnSpPr>
        <p:spPr>
          <a:xfrm flipH="1">
            <a:off x="5399532" y="5081016"/>
            <a:ext cx="9083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BF4E9F3-1737-F162-24E1-501477D3D0BD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485644" y="5081016"/>
            <a:ext cx="963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Volume">
            <a:extLst>
              <a:ext uri="{FF2B5EF4-FFF2-40B4-BE49-F238E27FC236}">
                <a16:creationId xmlns:a16="http://schemas.microsoft.com/office/drawing/2014/main" id="{1EAFDE9C-3241-A10A-9012-084BF8103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6855" y="4623816"/>
            <a:ext cx="914400" cy="914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12F0CB2-F6F2-B077-85C5-48D4AB28B8D6}"/>
              </a:ext>
            </a:extLst>
          </p:cNvPr>
          <p:cNvSpPr/>
          <p:nvPr/>
        </p:nvSpPr>
        <p:spPr>
          <a:xfrm>
            <a:off x="1278174" y="1752600"/>
            <a:ext cx="1487424" cy="15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FRAMES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05BEE5-2EF8-53AD-333E-622D14C866D7}"/>
              </a:ext>
            </a:extLst>
          </p:cNvPr>
          <p:cNvSpPr/>
          <p:nvPr/>
        </p:nvSpPr>
        <p:spPr>
          <a:xfrm>
            <a:off x="1430574" y="1905000"/>
            <a:ext cx="1487424" cy="15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FRAMES</a:t>
            </a:r>
          </a:p>
        </p:txBody>
      </p:sp>
    </p:spTree>
    <p:extLst>
      <p:ext uri="{BB962C8B-B14F-4D97-AF65-F5344CB8AC3E}">
        <p14:creationId xmlns:p14="http://schemas.microsoft.com/office/powerpoint/2010/main" val="2825364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5AB23-80DF-51E6-6BD2-EBD9362F3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5205B-10BD-A267-870B-552DC1247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661994" cy="1679891"/>
          </a:xfrm>
        </p:spPr>
        <p:txBody>
          <a:bodyPr>
            <a:normAutofit/>
          </a:bodyPr>
          <a:lstStyle/>
          <a:p>
            <a:r>
              <a:rPr lang="en-US" dirty="0"/>
              <a:t>For implementing various scripts for Sub Task are created</a:t>
            </a:r>
          </a:p>
          <a:p>
            <a:pPr lvl="1"/>
            <a:r>
              <a:rPr lang="en-US" dirty="0"/>
              <a:t>data-</a:t>
            </a:r>
            <a:r>
              <a:rPr lang="en-US" dirty="0" err="1"/>
              <a:t>collection.py</a:t>
            </a:r>
            <a:endParaRPr lang="en-US" dirty="0"/>
          </a:p>
          <a:p>
            <a:pPr lvl="1"/>
            <a:r>
              <a:rPr lang="en-US" dirty="0" err="1"/>
              <a:t>training.py</a:t>
            </a:r>
            <a:endParaRPr lang="en-US" dirty="0"/>
          </a:p>
          <a:p>
            <a:pPr lvl="1"/>
            <a:r>
              <a:rPr lang="en-US" dirty="0" err="1"/>
              <a:t>inference.py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C2E73B-305F-37D3-8A94-13512123B799}"/>
              </a:ext>
            </a:extLst>
          </p:cNvPr>
          <p:cNvSpPr/>
          <p:nvPr/>
        </p:nvSpPr>
        <p:spPr>
          <a:xfrm>
            <a:off x="965604" y="4308212"/>
            <a:ext cx="1636165" cy="12561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Collection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B79DE05-CF0D-2ED9-299E-5B855DC0A533}"/>
              </a:ext>
            </a:extLst>
          </p:cNvPr>
          <p:cNvSpPr/>
          <p:nvPr/>
        </p:nvSpPr>
        <p:spPr>
          <a:xfrm>
            <a:off x="3499104" y="4555957"/>
            <a:ext cx="2306724" cy="7034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052B1C-0CAF-34BE-5F68-8BAD2DF4B70A}"/>
              </a:ext>
            </a:extLst>
          </p:cNvPr>
          <p:cNvSpPr/>
          <p:nvPr/>
        </p:nvSpPr>
        <p:spPr>
          <a:xfrm>
            <a:off x="6703163" y="4247918"/>
            <a:ext cx="1743454" cy="13164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Inferring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BA22EC-AAD7-519F-829D-697E15AE32A6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2601769" y="4907673"/>
            <a:ext cx="897335" cy="28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7C6EAC8-55F0-18C6-7B59-2EEECBAC0BE9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805828" y="4906128"/>
            <a:ext cx="897335" cy="1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44192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{2D02DAEF-B7E9-884B-920B-CFC01A73D854}tf10001060_mac</Template>
  <TotalTime>196</TotalTime>
  <Words>740</Words>
  <Application>Microsoft Macintosh PowerPoint</Application>
  <PresentationFormat>Widescreen</PresentationFormat>
  <Paragraphs>190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Trebuchet MS</vt:lpstr>
      <vt:lpstr>Wingdings</vt:lpstr>
      <vt:lpstr>Wingdings 3</vt:lpstr>
      <vt:lpstr>Facet</vt:lpstr>
      <vt:lpstr>Final Year Project</vt:lpstr>
      <vt:lpstr>Content</vt:lpstr>
      <vt:lpstr>Project 1 (Sign Language to Audio Pipeline)</vt:lpstr>
      <vt:lpstr>Problem Statement</vt:lpstr>
      <vt:lpstr>Previous Studies/ Work</vt:lpstr>
      <vt:lpstr>Solution Overview</vt:lpstr>
      <vt:lpstr>Requirements</vt:lpstr>
      <vt:lpstr>Design</vt:lpstr>
      <vt:lpstr>Implementation</vt:lpstr>
      <vt:lpstr>Data Collection</vt:lpstr>
      <vt:lpstr>Training</vt:lpstr>
      <vt:lpstr>Inference</vt:lpstr>
      <vt:lpstr>Performance (Prototype)</vt:lpstr>
      <vt:lpstr>Project 2 (Smart CCTV)</vt:lpstr>
      <vt:lpstr>Problem Statement</vt:lpstr>
      <vt:lpstr>Solution</vt:lpstr>
      <vt:lpstr>Key Features</vt:lpstr>
      <vt:lpstr>Implementation</vt:lpstr>
      <vt:lpstr>Project 3 (Fall Detection Android App)</vt:lpstr>
      <vt:lpstr>Problem Statement</vt:lpstr>
      <vt:lpstr>Solution</vt:lpstr>
      <vt:lpstr>Implementation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Sign Language to Audio</dc:title>
  <dc:creator>Pawandeep Singh</dc:creator>
  <cp:lastModifiedBy>Pawandeep Singh</cp:lastModifiedBy>
  <cp:revision>85</cp:revision>
  <dcterms:created xsi:type="dcterms:W3CDTF">2023-12-10T13:19:02Z</dcterms:created>
  <dcterms:modified xsi:type="dcterms:W3CDTF">2024-01-08T06:50:17Z</dcterms:modified>
</cp:coreProperties>
</file>